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30"/>
  </p:notesMasterIdLst>
  <p:handoutMasterIdLst>
    <p:handoutMasterId r:id="rId31"/>
  </p:handoutMasterIdLst>
  <p:sldIdLst>
    <p:sldId id="258" r:id="rId2"/>
    <p:sldId id="804" r:id="rId3"/>
    <p:sldId id="805" r:id="rId4"/>
    <p:sldId id="806" r:id="rId5"/>
    <p:sldId id="807" r:id="rId6"/>
    <p:sldId id="808" r:id="rId7"/>
    <p:sldId id="809" r:id="rId8"/>
    <p:sldId id="810" r:id="rId9"/>
    <p:sldId id="811" r:id="rId10"/>
    <p:sldId id="812" r:id="rId11"/>
    <p:sldId id="813" r:id="rId12"/>
    <p:sldId id="814" r:id="rId13"/>
    <p:sldId id="815" r:id="rId14"/>
    <p:sldId id="816" r:id="rId15"/>
    <p:sldId id="817" r:id="rId16"/>
    <p:sldId id="818" r:id="rId17"/>
    <p:sldId id="819" r:id="rId18"/>
    <p:sldId id="820" r:id="rId19"/>
    <p:sldId id="821" r:id="rId20"/>
    <p:sldId id="822" r:id="rId21"/>
    <p:sldId id="823" r:id="rId22"/>
    <p:sldId id="824" r:id="rId23"/>
    <p:sldId id="825" r:id="rId24"/>
    <p:sldId id="826" r:id="rId25"/>
    <p:sldId id="827" r:id="rId26"/>
    <p:sldId id="828" r:id="rId27"/>
    <p:sldId id="829" r:id="rId28"/>
    <p:sldId id="830" r:id="rId29"/>
  </p:sldIdLst>
  <p:sldSz cx="9906000" cy="6858000" type="A4"/>
  <p:notesSz cx="7099300" cy="102346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474">
          <p15:clr>
            <a:srgbClr val="A4A3A4"/>
          </p15:clr>
        </p15:guide>
        <p15:guide id="2" orient="horz" pos="4100">
          <p15:clr>
            <a:srgbClr val="A4A3A4"/>
          </p15:clr>
        </p15:guide>
        <p15:guide id="3" orient="horz" pos="4225">
          <p15:clr>
            <a:srgbClr val="A4A3A4"/>
          </p15:clr>
        </p15:guide>
        <p15:guide id="4" orient="horz" pos="3805">
          <p15:clr>
            <a:srgbClr val="A4A3A4"/>
          </p15:clr>
        </p15:guide>
        <p15:guide id="5" orient="horz" pos="1356">
          <p15:clr>
            <a:srgbClr val="A4A3A4"/>
          </p15:clr>
        </p15:guide>
        <p15:guide id="6" pos="264">
          <p15:clr>
            <a:srgbClr val="A4A3A4"/>
          </p15:clr>
        </p15:guide>
        <p15:guide id="7" pos="4247">
          <p15:clr>
            <a:srgbClr val="A4A3A4"/>
          </p15:clr>
        </p15:guide>
        <p15:guide id="8" pos="289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0000"/>
    <a:srgbClr val="0B3081"/>
    <a:srgbClr val="008B60"/>
    <a:srgbClr val="364395"/>
    <a:srgbClr val="4A56A0"/>
    <a:srgbClr val="5E69AA"/>
    <a:srgbClr val="727BB5"/>
    <a:srgbClr val="AFB4D5"/>
    <a:srgbClr val="FFD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660"/>
  </p:normalViewPr>
  <p:slideViewPr>
    <p:cSldViewPr>
      <p:cViewPr varScale="1">
        <p:scale>
          <a:sx n="62" d="100"/>
          <a:sy n="62" d="100"/>
        </p:scale>
        <p:origin x="528" y="56"/>
      </p:cViewPr>
      <p:guideLst>
        <p:guide orient="horz" pos="3474"/>
        <p:guide orient="horz" pos="4100"/>
        <p:guide orient="horz" pos="4225"/>
        <p:guide orient="horz" pos="3805"/>
        <p:guide orient="horz" pos="1356"/>
        <p:guide pos="264"/>
        <p:guide pos="4247"/>
        <p:guide pos="28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5070"/>
    </p:cViewPr>
  </p:sorterViewPr>
  <p:notesViewPr>
    <p:cSldViewPr>
      <p:cViewPr varScale="1">
        <p:scale>
          <a:sx n="51" d="100"/>
          <a:sy n="51" d="100"/>
        </p:scale>
        <p:origin x="2928" y="7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spcBef>
                <a:spcPct val="50000"/>
              </a:spcBef>
              <a:defRPr sz="1200">
                <a:latin typeface="Verdana" pitchFamily="1" charset="0"/>
                <a:ea typeface="Arial" pitchFamily="1" charset="0"/>
                <a:cs typeface="Arial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200"/>
            </a:lvl1pPr>
          </a:lstStyle>
          <a:p>
            <a:pPr>
              <a:defRPr/>
            </a:pPr>
            <a:fld id="{ABBAED64-7F3F-491B-B87E-A117554260CE}" type="datetime1">
              <a:rPr lang="en-US" altLang="en-US"/>
              <a:pPr>
                <a:defRPr/>
              </a:pPr>
              <a:t>10/3/2022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spcBef>
                <a:spcPct val="50000"/>
              </a:spcBef>
              <a:defRPr sz="1200">
                <a:latin typeface="Verdana" pitchFamily="1" charset="0"/>
                <a:ea typeface="Arial" pitchFamily="1" charset="0"/>
                <a:cs typeface="Arial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200"/>
            </a:lvl1pPr>
          </a:lstStyle>
          <a:p>
            <a:pPr>
              <a:defRPr/>
            </a:pPr>
            <a:fld id="{8BF3BE9C-152A-465C-B451-78EB7728E9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54221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1" tIns="47376" rIns="94751" bIns="47376" numCol="1" anchor="t" anchorCtr="0" compatLnSpc="1">
            <a:prstTxWarp prst="textNoShape">
              <a:avLst/>
            </a:prstTxWarp>
          </a:bodyPr>
          <a:lstStyle>
            <a:lvl1pPr defTabSz="947738" eaLnBrk="1" hangingPunct="1">
              <a:spcBef>
                <a:spcPct val="0"/>
              </a:spcBef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1" tIns="47376" rIns="94751" bIns="47376" numCol="1" anchor="t" anchorCtr="0" compatLnSpc="1">
            <a:prstTxWarp prst="textNoShape">
              <a:avLst/>
            </a:prstTxWarp>
          </a:bodyPr>
          <a:lstStyle>
            <a:lvl1pPr algn="r" defTabSz="947738" eaLnBrk="1" hangingPunct="1">
              <a:spcBef>
                <a:spcPct val="0"/>
              </a:spcBef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6288" y="765175"/>
            <a:ext cx="5546725" cy="38401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1" tIns="47376" rIns="94751" bIns="473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1" tIns="47376" rIns="94751" bIns="47376" numCol="1" anchor="b" anchorCtr="0" compatLnSpc="1">
            <a:prstTxWarp prst="textNoShape">
              <a:avLst/>
            </a:prstTxWarp>
          </a:bodyPr>
          <a:lstStyle>
            <a:lvl1pPr defTabSz="947738" eaLnBrk="1" hangingPunct="1">
              <a:spcBef>
                <a:spcPct val="0"/>
              </a:spcBef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1" tIns="47376" rIns="94751" bIns="47376" numCol="1" anchor="b" anchorCtr="0" compatLnSpc="1">
            <a:prstTxWarp prst="textNoShape">
              <a:avLst/>
            </a:prstTxWarp>
          </a:bodyPr>
          <a:lstStyle>
            <a:lvl1pPr algn="r" defTabSz="947738" eaLnBrk="1" hangingPunct="1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93CBC72-6D71-492D-81CB-C5380B9B6C2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73263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14417A6-A497-48BA-AAC6-565EE5EDCF30}" type="slidenum">
              <a:rPr lang="en-US" altLang="en-US" sz="1200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992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00085D2-CCDF-4CE6-881E-1AB08BE24208}" type="slidenum">
              <a:rPr lang="en-US" altLang="en-US" sz="1200">
                <a:latin typeface="Arial" panose="020B0604020202020204" pitchFamily="34" charset="0"/>
              </a:rPr>
              <a:pPr eaLnBrk="1" hangingPunct="1"/>
              <a:t>11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765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8634D84-10DE-4BBA-91AB-28769A944F33}" type="slidenum">
              <a:rPr lang="en-US" altLang="en-US" sz="1200">
                <a:latin typeface="Arial" panose="020B0604020202020204" pitchFamily="34" charset="0"/>
              </a:rPr>
              <a:pPr eaLnBrk="1" hangingPunct="1"/>
              <a:t>12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797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E3791C5-EEF3-4F7C-9465-DB3257D3478F}" type="slidenum">
              <a:rPr lang="en-US" altLang="en-US" sz="1200">
                <a:latin typeface="Arial" panose="020B0604020202020204" pitchFamily="34" charset="0"/>
              </a:rPr>
              <a:pPr eaLnBrk="1" hangingPunct="1"/>
              <a:t>13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104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5C7E6D0-2327-41EB-8F20-7BEFE9079F4F}" type="slidenum">
              <a:rPr lang="en-US" altLang="en-US" sz="1200">
                <a:latin typeface="Arial" panose="020B0604020202020204" pitchFamily="34" charset="0"/>
              </a:rPr>
              <a:pPr eaLnBrk="1" hangingPunct="1"/>
              <a:t>14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804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AE86721-2150-47E6-96F6-B555BE67B730}" type="slidenum">
              <a:rPr lang="en-US" altLang="en-US" sz="1200">
                <a:latin typeface="Arial" panose="020B0604020202020204" pitchFamily="34" charset="0"/>
              </a:rPr>
              <a:pPr eaLnBrk="1" hangingPunct="1"/>
              <a:t>15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9181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07B7823-620E-45FD-8410-F77C1A5C3F51}" type="slidenum">
              <a:rPr lang="en-US" altLang="en-US" sz="1200">
                <a:latin typeface="Arial" panose="020B0604020202020204" pitchFamily="34" charset="0"/>
              </a:rPr>
              <a:pPr eaLnBrk="1" hangingPunct="1"/>
              <a:t>16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1317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B2E3ED-6FD5-4796-86CD-F2D6D6933AB4}" type="slidenum">
              <a:rPr lang="en-US" altLang="en-US" sz="1200">
                <a:latin typeface="Arial" panose="020B0604020202020204" pitchFamily="34" charset="0"/>
              </a:rPr>
              <a:pPr eaLnBrk="1" hangingPunct="1"/>
              <a:t>17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4815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142673-8193-464D-917C-22759591B143}" type="slidenum">
              <a:rPr lang="en-US" altLang="en-US" sz="1200">
                <a:latin typeface="Arial" panose="020B0604020202020204" pitchFamily="34" charset="0"/>
              </a:rPr>
              <a:pPr eaLnBrk="1" hangingPunct="1"/>
              <a:t>18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781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86736A7-9E7D-49C0-A948-E0B428C7B776}" type="slidenum">
              <a:rPr lang="en-US" altLang="en-US" sz="1200">
                <a:latin typeface="Arial" panose="020B0604020202020204" pitchFamily="34" charset="0"/>
              </a:rPr>
              <a:pPr eaLnBrk="1" hangingPunct="1"/>
              <a:t>19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5449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EA1FBA7-11E9-4F44-A4F3-2AC1253E3A5A}" type="slidenum">
              <a:rPr lang="en-US" altLang="en-US" sz="1200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579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AE4AD16-EA2B-4813-B49B-2C04EF32127B}" type="slidenum">
              <a:rPr lang="en-US" altLang="en-US" sz="1200">
                <a:latin typeface="Arial" panose="020B0604020202020204" pitchFamily="34" charset="0"/>
              </a:rPr>
              <a:pPr eaLnBrk="1" hangingPunct="1"/>
              <a:t>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1067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87BC04A-F900-47A7-8BCE-814FEEAFA5B6}" type="slidenum">
              <a:rPr lang="en-US" altLang="en-US" sz="1200">
                <a:latin typeface="Arial" panose="020B0604020202020204" pitchFamily="34" charset="0"/>
              </a:rPr>
              <a:pPr eaLnBrk="1" hangingPunct="1"/>
              <a:t>21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0041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4E29F1F-923D-4221-BDF7-2DDF5D1FF0C3}" type="slidenum">
              <a:rPr lang="en-US" altLang="en-US" sz="1200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0886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B2129AD-1165-4A7C-924A-5A8F781DF614}" type="slidenum">
              <a:rPr lang="en-US" altLang="en-US" sz="1200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6286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8B67C2E-72C8-4D56-BE96-B384034620CD}" type="slidenum">
              <a:rPr lang="en-US" altLang="en-US" sz="1200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7553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7967F3B-AA0E-4FE1-98E7-148273F71173}" type="slidenum">
              <a:rPr lang="en-US" altLang="en-US" sz="1200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8092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36FB942-C64C-4F94-BCF1-1BB7A1EE9636}" type="slidenum">
              <a:rPr lang="en-US" altLang="en-US" sz="1200">
                <a:latin typeface="Arial" panose="020B0604020202020204" pitchFamily="34" charset="0"/>
              </a:rPr>
              <a:pPr eaLnBrk="1" hangingPunct="1"/>
              <a:t>26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69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B08FAE8-CCAD-42C8-B250-C1DC1139DCE8}" type="slidenum">
              <a:rPr lang="en-US" altLang="en-US" sz="1200">
                <a:latin typeface="Arial" panose="020B0604020202020204" pitchFamily="34" charset="0"/>
              </a:rPr>
              <a:pPr eaLnBrk="1" hangingPunct="1"/>
              <a:t>27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1684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BCC5831-00CB-4D4C-A2A7-E5DB207D2B36}" type="slidenum">
              <a:rPr lang="en-US" altLang="en-US" sz="1200">
                <a:latin typeface="Arial" panose="020B0604020202020204" pitchFamily="34" charset="0"/>
              </a:rPr>
              <a:pPr eaLnBrk="1" hangingPunct="1"/>
              <a:t>28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061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FBF0384-9CB2-431B-92F5-32B49C64BE29}" type="slidenum">
              <a:rPr lang="en-US" altLang="en-US" sz="1200">
                <a:latin typeface="Arial" panose="020B0604020202020204" pitchFamily="34" charset="0"/>
              </a:rPr>
              <a:pPr eaLnBrk="1" hangingPunct="1"/>
              <a:t>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00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473EA2-CC3E-4B06-8153-65E984ED7C36}" type="slidenum">
              <a:rPr lang="en-US" altLang="en-US" sz="1200">
                <a:latin typeface="Arial" panose="020B0604020202020204" pitchFamily="34" charset="0"/>
              </a:rPr>
              <a:pPr eaLnBrk="1" hangingPunct="1"/>
              <a:t>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070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B0F7E31-3A71-4C00-BBA6-BE24D1E648C0}" type="slidenum">
              <a:rPr lang="en-US" altLang="en-US" sz="1200">
                <a:latin typeface="Arial" panose="020B0604020202020204" pitchFamily="34" charset="0"/>
              </a:rPr>
              <a:pPr eaLnBrk="1" hangingPunct="1"/>
              <a:t>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94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A7A86F3-89A4-4C41-8FF5-CE38E60439F4}" type="slidenum">
              <a:rPr lang="en-US" altLang="en-US" sz="1200">
                <a:latin typeface="Arial" panose="020B0604020202020204" pitchFamily="34" charset="0"/>
              </a:rPr>
              <a:pPr eaLnBrk="1" hangingPunct="1"/>
              <a:t>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837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9A00A5E-691B-4770-A919-0B1A43CDBB0C}" type="slidenum">
              <a:rPr lang="en-US" altLang="en-US" sz="1200">
                <a:latin typeface="Arial" panose="020B0604020202020204" pitchFamily="34" charset="0"/>
              </a:rPr>
              <a:pPr eaLnBrk="1" hangingPunct="1"/>
              <a:t>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29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53C8FBE-177C-4151-946E-290A9608EB06}" type="slidenum">
              <a:rPr lang="en-US" altLang="en-US" sz="1200">
                <a:latin typeface="Arial" panose="020B0604020202020204" pitchFamily="34" charset="0"/>
              </a:rPr>
              <a:pPr eaLnBrk="1" hangingPunct="1"/>
              <a:t>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202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defTabSz="947738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5E411AE-3D31-4F4F-97AB-85165E3FB69F}" type="slidenum">
              <a:rPr lang="en-US" altLang="en-US" sz="1200">
                <a:latin typeface="Arial" panose="020B0604020202020204" pitchFamily="34" charset="0"/>
              </a:rPr>
              <a:pPr eaLnBrk="1" hangingPunct="1"/>
              <a:t>10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63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387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3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52400" y="6546850"/>
            <a:ext cx="457200" cy="311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2.4-</a:t>
            </a:r>
            <a:fld id="{407668D0-6B4C-4740-B590-BFF79D979AE4}" type="slidenum">
              <a:rPr lang="en-GB" altLang="en-US"/>
              <a:pPr>
                <a:defRPr/>
              </a:pPr>
              <a:t>‹#›</a:t>
            </a:fld>
            <a:r>
              <a:rPr lang="en-GB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3698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2"/>
          <p:cNvSpPr>
            <a:spLocks noChangeArrowheads="1"/>
          </p:cNvSpPr>
          <p:nvPr userDrawn="1"/>
        </p:nvSpPr>
        <p:spPr bwMode="gray">
          <a:xfrm>
            <a:off x="0" y="6411913"/>
            <a:ext cx="9907588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/>
          <a:lstStyle>
            <a:lvl1pPr>
              <a:spcBef>
                <a:spcPct val="50000"/>
              </a:spcBef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3700" y="404813"/>
            <a:ext cx="9110663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9100" y="1514475"/>
            <a:ext cx="910907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9" name="Line 18"/>
          <p:cNvSpPr>
            <a:spLocks noChangeShapeType="1"/>
          </p:cNvSpPr>
          <p:nvPr userDrawn="1"/>
        </p:nvSpPr>
        <p:spPr bwMode="gray">
          <a:xfrm>
            <a:off x="0" y="6397625"/>
            <a:ext cx="9901238" cy="0"/>
          </a:xfrm>
          <a:prstGeom prst="line">
            <a:avLst/>
          </a:prstGeom>
          <a:noFill/>
          <a:ln w="63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0" name="Picture 19" descr="Pearson_Bound_Wh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063" y="6356350"/>
            <a:ext cx="16557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Footer Placeholder 25"/>
          <p:cNvSpPr txBox="1">
            <a:spLocks/>
          </p:cNvSpPr>
          <p:nvPr userDrawn="1"/>
        </p:nvSpPr>
        <p:spPr bwMode="auto">
          <a:xfrm>
            <a:off x="992188" y="6381750"/>
            <a:ext cx="7129462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50000"/>
              </a:spcBef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dirty="0">
                <a:solidFill>
                  <a:schemeClr val="bg2"/>
                </a:solidFill>
                <a:latin typeface="Arial" panose="020B0604020202020204" pitchFamily="34" charset="0"/>
              </a:rPr>
              <a:t>Copyright 2017, 2013, 2009, Pearson, Education, Inc.</a:t>
            </a:r>
          </a:p>
        </p:txBody>
      </p:sp>
      <p:pic>
        <p:nvPicPr>
          <p:cNvPr id="2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813" y="60325"/>
            <a:ext cx="935037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0"/>
          <p:cNvSpPr>
            <a:spLocks noChangeArrowheads="1"/>
          </p:cNvSpPr>
          <p:nvPr/>
        </p:nvSpPr>
        <p:spPr bwMode="auto">
          <a:xfrm>
            <a:off x="84138" y="6415088"/>
            <a:ext cx="134047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1800" dirty="0">
                <a:solidFill>
                  <a:schemeClr val="bg1"/>
                </a:solidFill>
              </a:rPr>
              <a:t>10.2-</a:t>
            </a:r>
            <a:fld id="{ADF6E7B8-B178-4BB6-953B-48C11AC66D6F}" type="slidenum">
              <a:rPr lang="en-GB" altLang="en-US" sz="1800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en-GB" altLang="en-US" sz="180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endParaRPr lang="en-US" altLang="en-US" sz="18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hf hdr="0" ftr="0" dt="0"/>
  <p:txStyles>
    <p:titleStyle>
      <a:lvl1pPr algn="l" rtl="0" eaLnBrk="0" fontAlgn="base" hangingPunct="0">
        <a:spcBef>
          <a:spcPct val="40000"/>
        </a:spcBef>
        <a:spcAft>
          <a:spcPct val="0"/>
        </a:spcAft>
        <a:defRPr sz="4800">
          <a:solidFill>
            <a:srgbClr val="0B308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40000"/>
        </a:spcBef>
        <a:spcAft>
          <a:spcPct val="0"/>
        </a:spcAft>
        <a:defRPr sz="4800">
          <a:solidFill>
            <a:srgbClr val="0B3081"/>
          </a:solidFill>
          <a:latin typeface="Arial" panose="020B0604020202020204" pitchFamily="34" charset="0"/>
          <a:ea typeface="Arial" charset="0"/>
          <a:cs typeface="Arial" charset="0"/>
        </a:defRPr>
      </a:lvl2pPr>
      <a:lvl3pPr algn="l" rtl="0" eaLnBrk="0" fontAlgn="base" hangingPunct="0">
        <a:spcBef>
          <a:spcPct val="40000"/>
        </a:spcBef>
        <a:spcAft>
          <a:spcPct val="0"/>
        </a:spcAft>
        <a:defRPr sz="4800">
          <a:solidFill>
            <a:srgbClr val="0B3081"/>
          </a:solidFill>
          <a:latin typeface="Arial" panose="020B0604020202020204" pitchFamily="34" charset="0"/>
          <a:ea typeface="Arial" charset="0"/>
          <a:cs typeface="Arial" charset="0"/>
        </a:defRPr>
      </a:lvl3pPr>
      <a:lvl4pPr algn="l" rtl="0" eaLnBrk="0" fontAlgn="base" hangingPunct="0">
        <a:spcBef>
          <a:spcPct val="40000"/>
        </a:spcBef>
        <a:spcAft>
          <a:spcPct val="0"/>
        </a:spcAft>
        <a:defRPr sz="4800">
          <a:solidFill>
            <a:srgbClr val="0B3081"/>
          </a:solidFill>
          <a:latin typeface="Arial" panose="020B0604020202020204" pitchFamily="34" charset="0"/>
          <a:ea typeface="Arial" charset="0"/>
          <a:cs typeface="Arial" charset="0"/>
        </a:defRPr>
      </a:lvl4pPr>
      <a:lvl5pPr algn="l" rtl="0" eaLnBrk="0" fontAlgn="base" hangingPunct="0">
        <a:spcBef>
          <a:spcPct val="40000"/>
        </a:spcBef>
        <a:spcAft>
          <a:spcPct val="0"/>
        </a:spcAft>
        <a:defRPr sz="4800">
          <a:solidFill>
            <a:srgbClr val="0B3081"/>
          </a:solidFill>
          <a:latin typeface="Arial" panose="020B0604020202020204" pitchFamily="34" charset="0"/>
          <a:ea typeface="Arial" charset="0"/>
          <a:cs typeface="Arial" charset="0"/>
        </a:defRPr>
      </a:lvl5pPr>
      <a:lvl6pPr marL="457200" algn="l" rtl="0" fontAlgn="base">
        <a:spcBef>
          <a:spcPct val="40000"/>
        </a:spcBef>
        <a:spcAft>
          <a:spcPct val="0"/>
        </a:spcAft>
        <a:defRPr sz="2400" b="1">
          <a:solidFill>
            <a:schemeClr val="tx2"/>
          </a:solidFill>
          <a:latin typeface="Verdana" charset="0"/>
          <a:ea typeface="Arial" charset="0"/>
          <a:cs typeface="Arial" charset="0"/>
        </a:defRPr>
      </a:lvl6pPr>
      <a:lvl7pPr marL="914400" algn="l" rtl="0" fontAlgn="base">
        <a:spcBef>
          <a:spcPct val="40000"/>
        </a:spcBef>
        <a:spcAft>
          <a:spcPct val="0"/>
        </a:spcAft>
        <a:defRPr sz="2400" b="1">
          <a:solidFill>
            <a:schemeClr val="tx2"/>
          </a:solidFill>
          <a:latin typeface="Verdana" charset="0"/>
          <a:ea typeface="Arial" charset="0"/>
          <a:cs typeface="Arial" charset="0"/>
        </a:defRPr>
      </a:lvl7pPr>
      <a:lvl8pPr marL="1371600" algn="l" rtl="0" fontAlgn="base">
        <a:spcBef>
          <a:spcPct val="40000"/>
        </a:spcBef>
        <a:spcAft>
          <a:spcPct val="0"/>
        </a:spcAft>
        <a:defRPr sz="2400" b="1">
          <a:solidFill>
            <a:schemeClr val="tx2"/>
          </a:solidFill>
          <a:latin typeface="Verdana" charset="0"/>
          <a:ea typeface="Arial" charset="0"/>
          <a:cs typeface="Arial" charset="0"/>
        </a:defRPr>
      </a:lvl8pPr>
      <a:lvl9pPr marL="1828800" algn="l" rtl="0" fontAlgn="base">
        <a:spcBef>
          <a:spcPct val="40000"/>
        </a:spcBef>
        <a:spcAft>
          <a:spcPct val="0"/>
        </a:spcAft>
        <a:defRPr sz="2400" b="1">
          <a:solidFill>
            <a:schemeClr val="tx2"/>
          </a:solidFill>
          <a:latin typeface="Verdana" charset="0"/>
          <a:ea typeface="Arial" charset="0"/>
          <a:cs typeface="Arial" charset="0"/>
        </a:defRPr>
      </a:lvl9pPr>
    </p:titleStyle>
    <p:bodyStyle>
      <a:lvl1pPr marL="342900" indent="-342900" algn="l" defTabSz="857250" rtl="0" eaLnBrk="0" fontAlgn="base" hangingPunct="0">
        <a:lnSpc>
          <a:spcPct val="120000"/>
        </a:lnSpc>
        <a:spcBef>
          <a:spcPct val="0"/>
        </a:spcBef>
        <a:spcAft>
          <a:spcPct val="0"/>
        </a:spcAft>
        <a:buSzPct val="80000"/>
        <a:buFont typeface="Verdana" panose="020B0604030504040204" pitchFamily="34" charset="0"/>
        <a:defRPr sz="36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82563" indent="-180975" algn="l" defTabSz="857250" rtl="0" eaLnBrk="0" fontAlgn="base" hangingPunct="0">
        <a:lnSpc>
          <a:spcPct val="120000"/>
        </a:lnSpc>
        <a:spcBef>
          <a:spcPct val="0"/>
        </a:spcBef>
        <a:spcAft>
          <a:spcPct val="0"/>
        </a:spcAft>
        <a:buSzPct val="80000"/>
        <a:buFont typeface="Verdana" panose="020B0604030504040204" pitchFamily="34" charset="0"/>
        <a:buChar char="•"/>
        <a:defRPr sz="2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50838" indent="-166688" algn="l" defTabSz="857250" rtl="0" eaLnBrk="0" fontAlgn="base" hangingPunct="0">
        <a:lnSpc>
          <a:spcPct val="120000"/>
        </a:lnSpc>
        <a:spcBef>
          <a:spcPct val="0"/>
        </a:spcBef>
        <a:spcAft>
          <a:spcPct val="0"/>
        </a:spcAft>
        <a:buSzPct val="80000"/>
        <a:buFont typeface="Verdana" panose="020B0604030504040204" pitchFamily="34" charset="0"/>
        <a:buChar char="•"/>
        <a:defRPr sz="20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41338" indent="-188913" algn="l" defTabSz="857250" rtl="0" eaLnBrk="0" fontAlgn="base" hangingPunct="0">
        <a:lnSpc>
          <a:spcPct val="120000"/>
        </a:lnSpc>
        <a:spcBef>
          <a:spcPct val="0"/>
        </a:spcBef>
        <a:spcAft>
          <a:spcPct val="0"/>
        </a:spcAft>
        <a:buSzPct val="80000"/>
        <a:buFont typeface="Arial" panose="020B0604020202020204" pitchFamily="34" charset="0"/>
        <a:buChar char="–"/>
        <a:defRPr sz="20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722313" indent="-179388" algn="l" defTabSz="857250" rtl="0" eaLnBrk="0" fontAlgn="base" hangingPunct="0">
        <a:lnSpc>
          <a:spcPct val="120000"/>
        </a:lnSpc>
        <a:spcBef>
          <a:spcPct val="0"/>
        </a:spcBef>
        <a:spcAft>
          <a:spcPct val="0"/>
        </a:spcAft>
        <a:buSzPct val="80000"/>
        <a:buFont typeface="Arial" panose="020B0604020202020204" pitchFamily="34" charset="0"/>
        <a:buChar char="○"/>
        <a:defRPr sz="20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179513" indent="-179388" algn="l" defTabSz="857250" rtl="0" fontAlgn="base">
        <a:lnSpc>
          <a:spcPct val="120000"/>
        </a:lnSpc>
        <a:spcBef>
          <a:spcPct val="0"/>
        </a:spcBef>
        <a:spcAft>
          <a:spcPct val="0"/>
        </a:spcAft>
        <a:buSzPct val="80000"/>
        <a:buFont typeface="Arial" charset="0"/>
        <a:buChar char="○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1636713" indent="-179388" algn="l" defTabSz="857250" rtl="0" fontAlgn="base">
        <a:lnSpc>
          <a:spcPct val="120000"/>
        </a:lnSpc>
        <a:spcBef>
          <a:spcPct val="0"/>
        </a:spcBef>
        <a:spcAft>
          <a:spcPct val="0"/>
        </a:spcAft>
        <a:buSzPct val="80000"/>
        <a:buFont typeface="Arial" charset="0"/>
        <a:buChar char="○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2093913" indent="-179388" algn="l" defTabSz="857250" rtl="0" fontAlgn="base">
        <a:lnSpc>
          <a:spcPct val="120000"/>
        </a:lnSpc>
        <a:spcBef>
          <a:spcPct val="0"/>
        </a:spcBef>
        <a:spcAft>
          <a:spcPct val="0"/>
        </a:spcAft>
        <a:buSzPct val="80000"/>
        <a:buFont typeface="Arial" charset="0"/>
        <a:buChar char="○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2551113" indent="-179388" algn="l" defTabSz="857250" rtl="0" fontAlgn="base">
        <a:lnSpc>
          <a:spcPct val="120000"/>
        </a:lnSpc>
        <a:spcBef>
          <a:spcPct val="0"/>
        </a:spcBef>
        <a:spcAft>
          <a:spcPct val="0"/>
        </a:spcAft>
        <a:buSzPct val="80000"/>
        <a:buFont typeface="Arial" charset="0"/>
        <a:buChar char="○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3E2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-15875" y="0"/>
            <a:ext cx="9921875" cy="6453188"/>
          </a:xfrm>
          <a:prstGeom prst="rect">
            <a:avLst/>
          </a:prstGeom>
          <a:solidFill>
            <a:schemeClr val="accent3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eaLnBrk="1" hangingPunct="1">
              <a:spcBef>
                <a:spcPct val="50000"/>
              </a:spcBef>
              <a:defRPr/>
            </a:pPr>
            <a:endParaRPr lang="en-US">
              <a:latin typeface="Verdana" charset="0"/>
              <a:cs typeface="Arial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60512" y="1700808"/>
            <a:ext cx="9217024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40000"/>
              </a:spcBef>
              <a:spcAft>
                <a:spcPct val="0"/>
              </a:spcAft>
              <a:defRPr sz="4200" b="0">
                <a:solidFill>
                  <a:srgbClr val="0B308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spcBef>
                <a:spcPct val="40000"/>
              </a:spcBef>
              <a:spcAft>
                <a:spcPct val="0"/>
              </a:spcAft>
              <a:defRPr sz="4800">
                <a:solidFill>
                  <a:srgbClr val="0B3081"/>
                </a:solidFill>
                <a:latin typeface="Arial" panose="020B0604020202020204" pitchFamily="34" charset="0"/>
                <a:ea typeface="Arial" charset="0"/>
                <a:cs typeface="Arial" charset="0"/>
              </a:defRPr>
            </a:lvl2pPr>
            <a:lvl3pPr algn="l" rtl="0" eaLnBrk="0" fontAlgn="base" hangingPunct="0">
              <a:spcBef>
                <a:spcPct val="40000"/>
              </a:spcBef>
              <a:spcAft>
                <a:spcPct val="0"/>
              </a:spcAft>
              <a:defRPr sz="4800">
                <a:solidFill>
                  <a:srgbClr val="0B3081"/>
                </a:solidFill>
                <a:latin typeface="Arial" panose="020B0604020202020204" pitchFamily="34" charset="0"/>
                <a:ea typeface="Arial" charset="0"/>
                <a:cs typeface="Arial" charset="0"/>
              </a:defRPr>
            </a:lvl3pPr>
            <a:lvl4pPr algn="l" rtl="0" eaLnBrk="0" fontAlgn="base" hangingPunct="0">
              <a:spcBef>
                <a:spcPct val="40000"/>
              </a:spcBef>
              <a:spcAft>
                <a:spcPct val="0"/>
              </a:spcAft>
              <a:defRPr sz="4800">
                <a:solidFill>
                  <a:srgbClr val="0B3081"/>
                </a:solidFill>
                <a:latin typeface="Arial" panose="020B0604020202020204" pitchFamily="34" charset="0"/>
                <a:ea typeface="Arial" charset="0"/>
                <a:cs typeface="Arial" charset="0"/>
              </a:defRPr>
            </a:lvl4pPr>
            <a:lvl5pPr algn="l" rtl="0" eaLnBrk="0" fontAlgn="base" hangingPunct="0">
              <a:spcBef>
                <a:spcPct val="40000"/>
              </a:spcBef>
              <a:spcAft>
                <a:spcPct val="0"/>
              </a:spcAft>
              <a:defRPr sz="4800">
                <a:solidFill>
                  <a:srgbClr val="0B3081"/>
                </a:solidFill>
                <a:latin typeface="Arial" panose="020B0604020202020204" pitchFamily="34" charset="0"/>
                <a:ea typeface="Arial" charset="0"/>
                <a:cs typeface="Arial" charset="0"/>
              </a:defRPr>
            </a:lvl5pPr>
            <a:lvl6pPr marL="457200" algn="l" rtl="0" fontAlgn="base">
              <a:spcBef>
                <a:spcPct val="4000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charset="0"/>
                <a:ea typeface="Arial" charset="0"/>
                <a:cs typeface="Arial" charset="0"/>
              </a:defRPr>
            </a:lvl6pPr>
            <a:lvl7pPr marL="914400" algn="l" rtl="0" fontAlgn="base">
              <a:spcBef>
                <a:spcPct val="4000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charset="0"/>
                <a:ea typeface="Arial" charset="0"/>
                <a:cs typeface="Arial" charset="0"/>
              </a:defRPr>
            </a:lvl7pPr>
            <a:lvl8pPr marL="1371600" algn="l" rtl="0" fontAlgn="base">
              <a:spcBef>
                <a:spcPct val="4000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charset="0"/>
                <a:ea typeface="Arial" charset="0"/>
                <a:cs typeface="Arial" charset="0"/>
              </a:defRPr>
            </a:lvl8pPr>
            <a:lvl9pPr marL="1828800" algn="l" rtl="0" fontAlgn="base">
              <a:spcBef>
                <a:spcPct val="4000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4800" kern="0" dirty="0">
                <a:solidFill>
                  <a:srgbClr val="FF0000"/>
                </a:solidFill>
              </a:rPr>
              <a:t>Evens Alexis</a:t>
            </a:r>
          </a:p>
          <a:p>
            <a:pPr algn="ctr" eaLnBrk="1" hangingPunct="1">
              <a:defRPr/>
            </a:pPr>
            <a:r>
              <a:rPr lang="en-GB" altLang="en-US" sz="4800" kern="0" dirty="0"/>
              <a:t>Section 10.2</a:t>
            </a:r>
            <a:br>
              <a:rPr lang="en-GB" altLang="en-US" sz="4800" kern="0" dirty="0"/>
            </a:br>
            <a:r>
              <a:rPr lang="en-GB" altLang="en-US" sz="4800" kern="0" dirty="0"/>
              <a:t>_*</a:t>
            </a:r>
            <a:r>
              <a:rPr lang="en-GB" altLang="en-US" sz="4000" kern="0" dirty="0"/>
              <a:t>Personal Loans and Simple Interest*_</a:t>
            </a:r>
          </a:p>
          <a:p>
            <a:pPr algn="ctr" eaLnBrk="1" hangingPunct="1">
              <a:defRPr/>
            </a:pPr>
            <a:r>
              <a:rPr lang="en-GB" altLang="en-US" sz="4400" kern="0" dirty="0">
                <a:solidFill>
                  <a:srgbClr val="FF0000"/>
                </a:solidFill>
              </a:rPr>
              <a:t>Please student take notes this section can very confusing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1: New Roof Loan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800"/>
            <a:ext cx="9109075" cy="4443388"/>
          </a:xfrm>
        </p:spPr>
        <p:txBody>
          <a:bodyPr/>
          <a:lstStyle/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b) Determine the amount, principal plus interest, Sherry will pay the credit union at the end of the 30 months to pay off her loan.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dirty="0">
                <a:solidFill>
                  <a:srgbClr val="A20000"/>
                </a:solidFill>
              </a:rPr>
              <a:t>Solution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The amount to be repaid is equal to the principal, $6200, plus the interest, $891.25.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endParaRPr lang="en-US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8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1: New Roof Loan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776"/>
            <a:ext cx="9109075" cy="4683224"/>
          </a:xfrm>
        </p:spPr>
        <p:txBody>
          <a:bodyPr/>
          <a:lstStyle/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dirty="0">
                <a:solidFill>
                  <a:srgbClr val="A20000"/>
                </a:solidFill>
              </a:rPr>
              <a:t>Solution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i="1" dirty="0"/>
              <a:t>			A </a:t>
            </a:r>
            <a:r>
              <a:rPr lang="en-US" altLang="en-US" dirty="0"/>
              <a:t>= </a:t>
            </a:r>
            <a:r>
              <a:rPr lang="en-US" altLang="en-US" i="1" dirty="0"/>
              <a:t>p </a:t>
            </a:r>
            <a:r>
              <a:rPr lang="en-US" altLang="en-US" dirty="0"/>
              <a:t>+</a:t>
            </a:r>
            <a:r>
              <a:rPr lang="en-US" altLang="en-US" i="1" dirty="0"/>
              <a:t> </a:t>
            </a:r>
            <a:r>
              <a:rPr lang="en-US" altLang="en-US" i="1" dirty="0" err="1"/>
              <a:t>i</a:t>
            </a:r>
            <a:endParaRPr lang="en-US" altLang="en-US" i="1" dirty="0"/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i="1" dirty="0"/>
              <a:t>			  </a:t>
            </a:r>
            <a:r>
              <a:rPr lang="en-US" altLang="en-US" dirty="0"/>
              <a:t>= $6200 + $891.25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			  = $7091.25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endParaRPr lang="en-US" altLang="en-US" dirty="0"/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To pay off her loan, Sherry will pay the credit union $7091.25 at the end of 30 months.</a:t>
            </a:r>
          </a:p>
        </p:txBody>
      </p:sp>
    </p:spTree>
    <p:extLst>
      <p:ext uri="{BB962C8B-B14F-4D97-AF65-F5344CB8AC3E}">
        <p14:creationId xmlns:p14="http://schemas.microsoft.com/office/powerpoint/2010/main" val="355316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Discount Notes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In another type of loan, the </a:t>
            </a:r>
            <a:r>
              <a:rPr lang="en-US" altLang="en-US" b="1" i="1" dirty="0"/>
              <a:t>discount note</a:t>
            </a:r>
            <a:r>
              <a:rPr lang="en-US" altLang="en-US" dirty="0"/>
              <a:t>, the interest is paid at the time the borrower receives the loan. </a:t>
            </a:r>
          </a:p>
          <a:p>
            <a:pPr marL="571500" lvl="1" indent="-571500">
              <a:lnSpc>
                <a:spcPct val="90000"/>
              </a:lnSpc>
              <a:buSzPct val="60000"/>
            </a:pPr>
            <a:r>
              <a:rPr lang="en-US" altLang="en-US" sz="3600" dirty="0"/>
              <a:t>The interest charged in advance is called the </a:t>
            </a:r>
            <a:r>
              <a:rPr lang="en-US" altLang="en-US" sz="3600" b="1" i="1" dirty="0"/>
              <a:t>bank discount</a:t>
            </a:r>
            <a:r>
              <a:rPr lang="en-US" altLang="en-US" sz="3600" dirty="0"/>
              <a:t>.</a:t>
            </a:r>
            <a:endParaRPr lang="en-US" alt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89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76200"/>
            <a:ext cx="9109075" cy="900113"/>
          </a:xfrm>
        </p:spPr>
        <p:txBody>
          <a:bodyPr/>
          <a:lstStyle/>
          <a:p>
            <a:r>
              <a:rPr lang="en-US" altLang="en-US"/>
              <a:t>Example 4: True Interest Rate of a Discount Note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44824"/>
            <a:ext cx="9109075" cy="3908276"/>
          </a:xfrm>
        </p:spPr>
        <p:txBody>
          <a:bodyPr/>
          <a:lstStyle/>
          <a:p>
            <a:pPr marL="0" indent="0">
              <a:lnSpc>
                <a:spcPct val="90000"/>
              </a:lnSpc>
            </a:pPr>
            <a:r>
              <a:rPr lang="en-US" altLang="en-US" dirty="0"/>
              <a:t>Evens took out a $500 loan using a 10% discount note for a period of 3 months. Determine</a:t>
            </a:r>
          </a:p>
          <a:p>
            <a:pPr marL="0" indent="0">
              <a:lnSpc>
                <a:spcPct val="90000"/>
              </a:lnSpc>
            </a:pPr>
            <a:r>
              <a:rPr lang="en-US" altLang="en-US" dirty="0"/>
              <a:t>a) the interest she must pay to the bank on the date she receives the loan.</a:t>
            </a:r>
          </a:p>
          <a:p>
            <a:pPr marL="0" indent="0">
              <a:lnSpc>
                <a:spcPct val="90000"/>
              </a:lnSpc>
            </a:pPr>
            <a:r>
              <a:rPr lang="en-US" altLang="en-US" dirty="0"/>
              <a:t>b) the net amount of money she receives from the bank.</a:t>
            </a:r>
          </a:p>
          <a:p>
            <a:pPr marL="0" indent="0">
              <a:lnSpc>
                <a:spcPct val="90000"/>
              </a:lnSpc>
            </a:pPr>
            <a:r>
              <a:rPr lang="en-US" altLang="en-US" dirty="0"/>
              <a:t>c) the actual rate of interest for the loan.</a:t>
            </a:r>
            <a:endParaRPr lang="en-US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1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76200"/>
            <a:ext cx="9109075" cy="900113"/>
          </a:xfrm>
        </p:spPr>
        <p:txBody>
          <a:bodyPr/>
          <a:lstStyle/>
          <a:p>
            <a:r>
              <a:rPr lang="en-US" altLang="en-US"/>
              <a:t>Example 4: True Interest Rate of a Discount Note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800"/>
            <a:ext cx="9109075" cy="4124300"/>
          </a:xfrm>
        </p:spPr>
        <p:txBody>
          <a:bodyPr/>
          <a:lstStyle/>
          <a:p>
            <a:pPr marL="0" indent="0">
              <a:lnSpc>
                <a:spcPct val="90000"/>
              </a:lnSpc>
            </a:pPr>
            <a:r>
              <a:rPr lang="en-US" altLang="en-US" dirty="0">
                <a:solidFill>
                  <a:srgbClr val="A20000"/>
                </a:solidFill>
              </a:rPr>
              <a:t>Solution</a:t>
            </a:r>
          </a:p>
          <a:p>
            <a:pPr marL="0" indent="0">
              <a:lnSpc>
                <a:spcPct val="90000"/>
              </a:lnSpc>
            </a:pPr>
            <a:endParaRPr lang="en-US" altLang="en-US" dirty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dirty="0"/>
              <a:t>a) </a:t>
            </a:r>
            <a:r>
              <a:rPr lang="en-US" altLang="en-US" i="1" dirty="0" err="1"/>
              <a:t>i</a:t>
            </a:r>
            <a:r>
              <a:rPr lang="en-US" altLang="en-US" dirty="0"/>
              <a:t> = </a:t>
            </a:r>
            <a:r>
              <a:rPr lang="en-US" altLang="en-US" i="1" dirty="0" err="1"/>
              <a:t>prt</a:t>
            </a:r>
            <a:endParaRPr lang="en-US" altLang="en-US" dirty="0"/>
          </a:p>
          <a:p>
            <a:pPr marL="0" indent="0">
              <a:lnSpc>
                <a:spcPct val="90000"/>
              </a:lnSpc>
            </a:pPr>
            <a:r>
              <a:rPr lang="en-US" altLang="en-US" dirty="0"/>
              <a:t>	  = $500 × 0.10 × 3/12</a:t>
            </a:r>
          </a:p>
          <a:p>
            <a:pPr marL="0" indent="0">
              <a:lnSpc>
                <a:spcPct val="90000"/>
              </a:lnSpc>
            </a:pPr>
            <a:r>
              <a:rPr lang="en-US" altLang="en-US" i="1" dirty="0"/>
              <a:t>	  </a:t>
            </a:r>
            <a:r>
              <a:rPr lang="en-US" altLang="en-US" dirty="0"/>
              <a:t>= $12.50</a:t>
            </a:r>
          </a:p>
          <a:p>
            <a:pPr marL="0" indent="0">
              <a:lnSpc>
                <a:spcPct val="90000"/>
              </a:lnSpc>
            </a:pPr>
            <a:endParaRPr lang="en-US" altLang="en-US" dirty="0"/>
          </a:p>
          <a:p>
            <a:pPr marL="0" indent="0">
              <a:lnSpc>
                <a:spcPct val="90000"/>
              </a:lnSpc>
            </a:pPr>
            <a:r>
              <a:rPr lang="en-US" altLang="en-US" dirty="0"/>
              <a:t>b) the net amount = $500 – 12.50</a:t>
            </a:r>
          </a:p>
          <a:p>
            <a:pPr marL="0" indent="0">
              <a:lnSpc>
                <a:spcPct val="90000"/>
              </a:lnSpc>
            </a:pPr>
            <a:r>
              <a:rPr lang="en-US" altLang="en-US" dirty="0"/>
              <a:t>						 = $487.50</a:t>
            </a:r>
          </a:p>
        </p:txBody>
      </p:sp>
    </p:spTree>
    <p:extLst>
      <p:ext uri="{BB962C8B-B14F-4D97-AF65-F5344CB8AC3E}">
        <p14:creationId xmlns:p14="http://schemas.microsoft.com/office/powerpoint/2010/main" val="36848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1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76200"/>
            <a:ext cx="9109075" cy="900113"/>
          </a:xfrm>
        </p:spPr>
        <p:txBody>
          <a:bodyPr/>
          <a:lstStyle/>
          <a:p>
            <a:r>
              <a:rPr lang="en-US" altLang="en-US"/>
              <a:t>Example 4: True Interest Rate of a Discount Note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33513"/>
            <a:ext cx="9109075" cy="4738687"/>
          </a:xfrm>
        </p:spPr>
        <p:txBody>
          <a:bodyPr/>
          <a:lstStyle/>
          <a:p>
            <a:pPr marL="0" indent="0">
              <a:lnSpc>
                <a:spcPct val="90000"/>
              </a:lnSpc>
            </a:pPr>
            <a:r>
              <a:rPr lang="en-US" altLang="en-US" dirty="0">
                <a:solidFill>
                  <a:srgbClr val="A20000"/>
                </a:solidFill>
              </a:rPr>
              <a:t>Solution</a:t>
            </a:r>
          </a:p>
          <a:p>
            <a:pPr marL="0" indent="0">
              <a:lnSpc>
                <a:spcPct val="90000"/>
              </a:lnSpc>
            </a:pPr>
            <a:r>
              <a:rPr lang="en-US" altLang="en-US" dirty="0"/>
              <a:t>c) </a:t>
            </a:r>
            <a:r>
              <a:rPr lang="en-US" altLang="en-US" i="1" dirty="0" err="1"/>
              <a:t>i</a:t>
            </a:r>
            <a:r>
              <a:rPr lang="en-US" altLang="en-US" dirty="0"/>
              <a:t> = </a:t>
            </a:r>
            <a:r>
              <a:rPr lang="en-US" altLang="en-US" i="1" dirty="0" err="1"/>
              <a:t>prt</a:t>
            </a:r>
            <a:endParaRPr lang="en-US" altLang="en-US" dirty="0"/>
          </a:p>
          <a:p>
            <a:pPr marL="0" indent="0">
              <a:lnSpc>
                <a:spcPct val="90000"/>
              </a:lnSpc>
            </a:pPr>
            <a:r>
              <a:rPr lang="en-US" altLang="en-US" dirty="0"/>
              <a:t>	$12.50 = $487.50 × </a:t>
            </a:r>
            <a:r>
              <a:rPr lang="en-US" altLang="en-US" i="1" dirty="0"/>
              <a:t>r</a:t>
            </a:r>
            <a:r>
              <a:rPr lang="en-US" altLang="en-US" dirty="0"/>
              <a:t> × 3/12</a:t>
            </a:r>
          </a:p>
          <a:p>
            <a:pPr marL="0" indent="0">
              <a:lnSpc>
                <a:spcPct val="90000"/>
              </a:lnSpc>
            </a:pPr>
            <a:r>
              <a:rPr lang="en-US" altLang="en-US" i="1" dirty="0"/>
              <a:t>	  </a:t>
            </a:r>
            <a:r>
              <a:rPr lang="en-US" altLang="en-US" dirty="0"/>
              <a:t>12.50 = 121.875</a:t>
            </a:r>
            <a:r>
              <a:rPr lang="en-US" altLang="en-US" i="1" dirty="0"/>
              <a:t>r</a:t>
            </a:r>
          </a:p>
          <a:p>
            <a:pPr marL="0" indent="0">
              <a:lnSpc>
                <a:spcPct val="90000"/>
              </a:lnSpc>
            </a:pPr>
            <a:r>
              <a:rPr lang="en-US" altLang="en-US" i="1" dirty="0"/>
              <a:t>		r </a:t>
            </a:r>
            <a:r>
              <a:rPr lang="en-US" altLang="en-US" dirty="0"/>
              <a:t>= 12.50 ÷ 121.875</a:t>
            </a:r>
          </a:p>
          <a:p>
            <a:pPr marL="0" indent="0">
              <a:lnSpc>
                <a:spcPct val="90000"/>
              </a:lnSpc>
            </a:pPr>
            <a:r>
              <a:rPr lang="en-US" altLang="en-US" dirty="0"/>
              <a:t>		</a:t>
            </a:r>
            <a:r>
              <a:rPr lang="en-US" altLang="en-US" i="1" dirty="0"/>
              <a:t>r</a:t>
            </a:r>
            <a:r>
              <a:rPr lang="en-US" altLang="en-US" dirty="0"/>
              <a:t> ≈ 0.1026</a:t>
            </a:r>
          </a:p>
          <a:p>
            <a:pPr marL="0" indent="0">
              <a:lnSpc>
                <a:spcPct val="90000"/>
              </a:lnSpc>
            </a:pPr>
            <a:endParaRPr lang="en-US" altLang="en-US" dirty="0"/>
          </a:p>
          <a:p>
            <a:pPr marL="0" indent="0">
              <a:lnSpc>
                <a:spcPct val="90000"/>
              </a:lnSpc>
            </a:pPr>
            <a:r>
              <a:rPr lang="en-US" altLang="en-US" dirty="0"/>
              <a:t>Thus, the actual rate of interest is about 10.3% rather than the quoted 10%.</a:t>
            </a:r>
          </a:p>
        </p:txBody>
      </p:sp>
    </p:spTree>
    <p:extLst>
      <p:ext uri="{BB962C8B-B14F-4D97-AF65-F5344CB8AC3E}">
        <p14:creationId xmlns:p14="http://schemas.microsoft.com/office/powerpoint/2010/main" val="5911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1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United States Rule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56792"/>
            <a:ext cx="9109075" cy="4515396"/>
          </a:xfrm>
        </p:spPr>
        <p:txBody>
          <a:bodyPr/>
          <a:lstStyle/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A payment that is less than the full amount owed and made prior to the due date is known as a </a:t>
            </a:r>
            <a:r>
              <a:rPr lang="en-US" altLang="en-US" b="1" i="1" dirty="0"/>
              <a:t>partial payment</a:t>
            </a:r>
            <a:r>
              <a:rPr lang="en-US" altLang="en-US" dirty="0"/>
              <a:t>.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A Supreme Court decision specified the method by which these payments are credited. The procedure is called the </a:t>
            </a:r>
            <a:r>
              <a:rPr lang="en-US" altLang="en-US" b="1" i="1" dirty="0"/>
              <a:t>United States rule</a:t>
            </a:r>
            <a:r>
              <a:rPr lang="en-US" altLang="en-US" dirty="0"/>
              <a:t>.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7716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United States Rule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56792"/>
            <a:ext cx="9109075" cy="4515396"/>
          </a:xfrm>
        </p:spPr>
        <p:txBody>
          <a:bodyPr/>
          <a:lstStyle/>
          <a:p>
            <a:pPr marL="0" indent="1588">
              <a:lnSpc>
                <a:spcPct val="90000"/>
              </a:lnSpc>
            </a:pPr>
            <a:r>
              <a:rPr lang="en-US" altLang="en-US" dirty="0"/>
              <a:t>The </a:t>
            </a:r>
            <a:r>
              <a:rPr lang="en-US" altLang="en-US" i="1" dirty="0"/>
              <a:t>United States rule</a:t>
            </a:r>
            <a:r>
              <a:rPr lang="en-US" altLang="en-US" dirty="0"/>
              <a:t> states that if a partial payment is made on the loan, interest is computed on the principal from the first day of the loan until the date of the partial payment.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298548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United States Rule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800"/>
            <a:ext cx="9109075" cy="4443388"/>
          </a:xfrm>
        </p:spPr>
        <p:txBody>
          <a:bodyPr/>
          <a:lstStyle/>
          <a:p>
            <a:pPr marL="571500" lvl="1" indent="-571500">
              <a:lnSpc>
                <a:spcPct val="90000"/>
              </a:lnSpc>
            </a:pPr>
            <a:r>
              <a:rPr lang="en-US" altLang="en-US" sz="3600" dirty="0"/>
              <a:t>The partial payment is used to pay the interest first; the rest of the payment is used to reduce the principal. </a:t>
            </a:r>
          </a:p>
          <a:p>
            <a:pPr marL="571500" lvl="1" indent="-571500">
              <a:lnSpc>
                <a:spcPct val="90000"/>
              </a:lnSpc>
            </a:pPr>
            <a:r>
              <a:rPr lang="en-US" altLang="en-US" sz="3600" dirty="0"/>
              <a:t>The balance due on the date of maturity is found by computing interest due since the last partial payment and adding this interest to the unpaid principal.</a:t>
            </a:r>
          </a:p>
        </p:txBody>
      </p:sp>
    </p:spTree>
    <p:extLst>
      <p:ext uri="{BB962C8B-B14F-4D97-AF65-F5344CB8AC3E}">
        <p14:creationId xmlns:p14="http://schemas.microsoft.com/office/powerpoint/2010/main" val="58064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Banker’s Rule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04924"/>
            <a:ext cx="8818563" cy="5248275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dirty="0"/>
              <a:t>The </a:t>
            </a:r>
            <a:r>
              <a:rPr lang="en-US" altLang="en-US" b="1" i="1" dirty="0"/>
              <a:t>Banker’s rule</a:t>
            </a:r>
            <a:r>
              <a:rPr lang="en-US" altLang="en-US" b="1" dirty="0"/>
              <a:t> </a:t>
            </a:r>
            <a:r>
              <a:rPr lang="en-US" altLang="en-US" dirty="0"/>
              <a:t>is used to calculate simple interest when applying the United States rule.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dirty="0"/>
              <a:t>The Banker’s rule considers a year to have 360 days, and any fractional part of a year is the exact number of days of the loan.</a:t>
            </a:r>
          </a:p>
        </p:txBody>
      </p:sp>
    </p:spTree>
    <p:extLst>
      <p:ext uri="{BB962C8B-B14F-4D97-AF65-F5344CB8AC3E}">
        <p14:creationId xmlns:p14="http://schemas.microsoft.com/office/powerpoint/2010/main" val="205987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You Will Learn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100000"/>
              </a:lnSpc>
            </a:pPr>
            <a:r>
              <a:rPr lang="en-US" altLang="en-US" dirty="0"/>
              <a:t>Upon completion of this section, you will be able to:</a:t>
            </a:r>
          </a:p>
          <a:p>
            <a:pPr marL="571500" indent="-57150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Use the simple interest formula to calculate ordinary interest.</a:t>
            </a:r>
          </a:p>
          <a:p>
            <a:pPr marL="571500" indent="-57150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Use the United States Rule to solve simple interest problems.</a:t>
            </a:r>
          </a:p>
        </p:txBody>
      </p:sp>
    </p:spTree>
    <p:extLst>
      <p:ext uri="{BB962C8B-B14F-4D97-AF65-F5344CB8AC3E}">
        <p14:creationId xmlns:p14="http://schemas.microsoft.com/office/powerpoint/2010/main" val="408246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Banker’s Rule- Table 10.1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47865"/>
          <a:stretch/>
        </p:blipFill>
        <p:spPr>
          <a:xfrm>
            <a:off x="1720093" y="1124744"/>
            <a:ext cx="6457876" cy="507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03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Banker’s Rule- Table 10.1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00"/>
          <a:stretch/>
        </p:blipFill>
        <p:spPr>
          <a:xfrm>
            <a:off x="1690688" y="1304925"/>
            <a:ext cx="6516685" cy="470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98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8: Using the United States Rule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9144000" cy="4800600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en-US" altLang="en-US" dirty="0"/>
              <a:t>Mrs. Washington-S is a mathematics teacher, and she plans to attend a national conference. To pay for her airfare, on November 1, 2014, she takes out a 120-day loan for $400 at an interest rate of 12.5%. Mrs. Washington uses some birthday gift money to make a partial payment of $150 on January 5, 2015.</a:t>
            </a:r>
          </a:p>
        </p:txBody>
      </p:sp>
    </p:spTree>
    <p:extLst>
      <p:ext uri="{BB962C8B-B14F-4D97-AF65-F5344CB8AC3E}">
        <p14:creationId xmlns:p14="http://schemas.microsoft.com/office/powerpoint/2010/main" val="209689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8: Using the United States Rule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9144000" cy="4800600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en-US" altLang="en-US" dirty="0"/>
              <a:t>She makes a second partial payment of $100 on February 2, 2015.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/>
              <a:t>a) Determine the due date of the loan.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>
                <a:solidFill>
                  <a:srgbClr val="A20000"/>
                </a:solidFill>
              </a:rPr>
              <a:t>Solution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/>
              <a:t>From Table 10.1, Nov 1 is the 305</a:t>
            </a:r>
            <a:r>
              <a:rPr lang="en-US" altLang="en-US" baseline="30000" dirty="0"/>
              <a:t>th</a:t>
            </a:r>
            <a:r>
              <a:rPr lang="en-US" altLang="en-US" dirty="0"/>
              <a:t> day of year. 305 + 120 = 425 goes into the next year so subtract 365.</a:t>
            </a:r>
            <a:br>
              <a:rPr lang="en-US" altLang="en-US" dirty="0"/>
            </a:br>
            <a:r>
              <a:rPr lang="en-US" altLang="en-US" dirty="0"/>
              <a:t>425 – 365 = 60; March 1, 2015</a:t>
            </a:r>
          </a:p>
        </p:txBody>
      </p:sp>
    </p:spTree>
    <p:extLst>
      <p:ext uri="{BB962C8B-B14F-4D97-AF65-F5344CB8AC3E}">
        <p14:creationId xmlns:p14="http://schemas.microsoft.com/office/powerpoint/2010/main" val="99732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8: Using the United States Rule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68760"/>
            <a:ext cx="9144000" cy="4800600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en-US" altLang="en-US" dirty="0"/>
              <a:t>b) Determine the interest and the amount credited to the principal on January 5.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>
                <a:solidFill>
                  <a:srgbClr val="A20000"/>
                </a:solidFill>
              </a:rPr>
              <a:t>Solution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/>
              <a:t>Jan 5 is 5</a:t>
            </a:r>
            <a:r>
              <a:rPr lang="en-US" altLang="en-US" baseline="30000" dirty="0"/>
              <a:t>th</a:t>
            </a:r>
            <a:r>
              <a:rPr lang="en-US" altLang="en-US" dirty="0"/>
              <a:t> day of the year and Nov 1 is the 305</a:t>
            </a:r>
            <a:r>
              <a:rPr lang="en-US" altLang="en-US" baseline="30000" dirty="0"/>
              <a:t>th</a:t>
            </a:r>
            <a:r>
              <a:rPr lang="en-US" altLang="en-US" dirty="0"/>
              <a:t> day of year.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/>
              <a:t>(365 – 305) + 5 = 65</a:t>
            </a:r>
          </a:p>
          <a:p>
            <a:pPr marL="0" indent="0">
              <a:lnSpc>
                <a:spcPct val="100000"/>
              </a:lnSpc>
            </a:pPr>
            <a:r>
              <a:rPr lang="en-US" altLang="en-US" i="1" dirty="0" err="1"/>
              <a:t>i</a:t>
            </a:r>
            <a:r>
              <a:rPr lang="en-US" altLang="en-US" i="1" dirty="0"/>
              <a:t> </a:t>
            </a:r>
            <a:r>
              <a:rPr lang="en-US" altLang="en-US" dirty="0"/>
              <a:t>= $400 × 0.125 × 65/360 ≈ $9.03</a:t>
            </a:r>
            <a:endParaRPr lang="en-US" altLang="en-US" i="1" dirty="0"/>
          </a:p>
        </p:txBody>
      </p:sp>
    </p:spTree>
    <p:extLst>
      <p:ext uri="{BB962C8B-B14F-4D97-AF65-F5344CB8AC3E}">
        <p14:creationId xmlns:p14="http://schemas.microsoft.com/office/powerpoint/2010/main" val="350387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8: Using the United States Rule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68760"/>
            <a:ext cx="9144000" cy="4800600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en-US" altLang="en-US" dirty="0">
                <a:solidFill>
                  <a:srgbClr val="A20000"/>
                </a:solidFill>
              </a:rPr>
              <a:t>Solution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/>
              <a:t>The interest $9.03 is deducted from the $150, leaving $140.97 to be credited to the principal.</a:t>
            </a:r>
          </a:p>
          <a:p>
            <a:pPr marL="0" indent="0">
              <a:lnSpc>
                <a:spcPct val="100000"/>
              </a:lnSpc>
            </a:pPr>
            <a:endParaRPr lang="en-US" altLang="en-US" dirty="0"/>
          </a:p>
          <a:p>
            <a:pPr marL="0" indent="0">
              <a:lnSpc>
                <a:spcPct val="100000"/>
              </a:lnSpc>
            </a:pPr>
            <a:r>
              <a:rPr lang="en-US" altLang="en-US" dirty="0"/>
              <a:t>The adjusted principal is</a:t>
            </a:r>
            <a:br>
              <a:rPr lang="en-US" altLang="en-US" dirty="0"/>
            </a:br>
            <a:r>
              <a:rPr lang="en-US" altLang="en-US" dirty="0"/>
              <a:t>$400 – 140.97 = $259.03.</a:t>
            </a:r>
          </a:p>
        </p:txBody>
      </p:sp>
    </p:spTree>
    <p:extLst>
      <p:ext uri="{BB962C8B-B14F-4D97-AF65-F5344CB8AC3E}">
        <p14:creationId xmlns:p14="http://schemas.microsoft.com/office/powerpoint/2010/main" val="264897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8: Using the United States Rule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9144000" cy="4800600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en-US" altLang="en-US" dirty="0"/>
              <a:t>c) Determine the interest and the amount credited to the principal on February 2.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>
                <a:solidFill>
                  <a:srgbClr val="A20000"/>
                </a:solidFill>
              </a:rPr>
              <a:t>Solution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/>
              <a:t>Use Banker’s rule to calculate interest on the unpaid principal from Jan 5 to Feb 2. 33 – 5 = 28 days</a:t>
            </a:r>
          </a:p>
          <a:p>
            <a:pPr marL="0" indent="0">
              <a:lnSpc>
                <a:spcPct val="100000"/>
              </a:lnSpc>
            </a:pPr>
            <a:r>
              <a:rPr lang="en-US" altLang="en-US" i="1" dirty="0" err="1"/>
              <a:t>i</a:t>
            </a:r>
            <a:r>
              <a:rPr lang="en-US" altLang="en-US" i="1" dirty="0"/>
              <a:t> </a:t>
            </a:r>
            <a:r>
              <a:rPr lang="en-US" altLang="en-US" dirty="0"/>
              <a:t>= $259.03 × 0.125 × 28/360 ≈ $2.52</a:t>
            </a:r>
            <a:endParaRPr lang="en-US" altLang="en-US" i="1" dirty="0"/>
          </a:p>
        </p:txBody>
      </p:sp>
    </p:spTree>
    <p:extLst>
      <p:ext uri="{BB962C8B-B14F-4D97-AF65-F5344CB8AC3E}">
        <p14:creationId xmlns:p14="http://schemas.microsoft.com/office/powerpoint/2010/main" val="87632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8: Using the United States Rule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9144000" cy="4800600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en-US" altLang="en-US" dirty="0">
                <a:solidFill>
                  <a:srgbClr val="A20000"/>
                </a:solidFill>
              </a:rPr>
              <a:t>Solution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/>
              <a:t>The interest $2.52 is deducted from the $100, leaving $97.48 to be credited to the principal.</a:t>
            </a:r>
          </a:p>
          <a:p>
            <a:pPr marL="0" indent="0">
              <a:lnSpc>
                <a:spcPct val="100000"/>
              </a:lnSpc>
            </a:pPr>
            <a:endParaRPr lang="en-US" altLang="en-US" dirty="0"/>
          </a:p>
          <a:p>
            <a:pPr marL="0" indent="0">
              <a:lnSpc>
                <a:spcPct val="100000"/>
              </a:lnSpc>
            </a:pPr>
            <a:r>
              <a:rPr lang="en-US" altLang="en-US" dirty="0"/>
              <a:t>The adjusted principal is</a:t>
            </a:r>
            <a:br>
              <a:rPr lang="en-US" altLang="en-US" dirty="0"/>
            </a:br>
            <a:r>
              <a:rPr lang="en-US" altLang="en-US" dirty="0"/>
              <a:t>$259.03 – $97.48 = $161.55.</a:t>
            </a:r>
          </a:p>
        </p:txBody>
      </p:sp>
    </p:spTree>
    <p:extLst>
      <p:ext uri="{BB962C8B-B14F-4D97-AF65-F5344CB8AC3E}">
        <p14:creationId xmlns:p14="http://schemas.microsoft.com/office/powerpoint/2010/main" val="335041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8: Using the United States Rule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9144000" cy="4800600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en-US" altLang="en-US" dirty="0"/>
              <a:t>d) Determine the amount that Washington must pay on the due date.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>
                <a:solidFill>
                  <a:srgbClr val="A20000"/>
                </a:solidFill>
              </a:rPr>
              <a:t>Solution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/>
              <a:t>Due date is Mar 1; 60</a:t>
            </a:r>
            <a:r>
              <a:rPr lang="en-US" altLang="en-US" baseline="30000" dirty="0"/>
              <a:t>th</a:t>
            </a:r>
            <a:r>
              <a:rPr lang="en-US" altLang="en-US" dirty="0"/>
              <a:t> day of year.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/>
              <a:t>60 – 33 = 27 days, Feb 2 to Mar 1.</a:t>
            </a:r>
          </a:p>
          <a:p>
            <a:pPr marL="0" indent="0">
              <a:lnSpc>
                <a:spcPct val="100000"/>
              </a:lnSpc>
            </a:pPr>
            <a:r>
              <a:rPr lang="en-US" altLang="en-US" i="1" dirty="0" err="1"/>
              <a:t>i</a:t>
            </a:r>
            <a:r>
              <a:rPr lang="en-US" altLang="en-US" i="1" dirty="0"/>
              <a:t> </a:t>
            </a:r>
            <a:r>
              <a:rPr lang="en-US" altLang="en-US" dirty="0"/>
              <a:t>= $161.55 × 0.125 × 27/360 ≈ $1.51</a:t>
            </a:r>
          </a:p>
          <a:p>
            <a:pPr marL="0" indent="0">
              <a:lnSpc>
                <a:spcPct val="100000"/>
              </a:lnSpc>
            </a:pPr>
            <a:r>
              <a:rPr lang="en-US" altLang="en-US" dirty="0"/>
              <a:t>The balance due is $161.55 + $1.51 = $163.06</a:t>
            </a:r>
          </a:p>
        </p:txBody>
      </p:sp>
    </p:spTree>
    <p:extLst>
      <p:ext uri="{BB962C8B-B14F-4D97-AF65-F5344CB8AC3E}">
        <p14:creationId xmlns:p14="http://schemas.microsoft.com/office/powerpoint/2010/main" val="244237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Personal Loans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19200"/>
            <a:ext cx="9109075" cy="4852988"/>
          </a:xfrm>
        </p:spPr>
        <p:txBody>
          <a:bodyPr/>
          <a:lstStyle/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The amount of </a:t>
            </a:r>
            <a:r>
              <a:rPr lang="en-US" altLang="en-US" b="1" i="1" dirty="0"/>
              <a:t>credit</a:t>
            </a:r>
            <a:r>
              <a:rPr lang="en-US" altLang="en-US" dirty="0"/>
              <a:t> extended or the </a:t>
            </a:r>
            <a:r>
              <a:rPr lang="en-US" altLang="en-US" b="1" i="1" dirty="0"/>
              <a:t>principal of the loan </a:t>
            </a:r>
            <a:r>
              <a:rPr lang="en-US" altLang="en-US" dirty="0"/>
              <a:t>and the interest rate that you may obtain depend on the assurance that you can give the lender that you will be able to repay the loan.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b="1" i="1" dirty="0"/>
              <a:t>Security</a:t>
            </a:r>
            <a:r>
              <a:rPr lang="en-US" altLang="en-US" i="1" dirty="0"/>
              <a:t> </a:t>
            </a:r>
            <a:r>
              <a:rPr lang="en-US" altLang="en-US" dirty="0"/>
              <a:t>(or </a:t>
            </a:r>
            <a:r>
              <a:rPr lang="en-US" altLang="en-US" i="1" dirty="0"/>
              <a:t>collateral</a:t>
            </a:r>
            <a:r>
              <a:rPr lang="en-US" altLang="en-US" dirty="0"/>
              <a:t>) is anything of value pledged by the borrower that the lender may sell or keep if the borrower does not repay the loan.</a:t>
            </a:r>
          </a:p>
        </p:txBody>
      </p:sp>
    </p:spTree>
    <p:extLst>
      <p:ext uri="{BB962C8B-B14F-4D97-AF65-F5344CB8AC3E}">
        <p14:creationId xmlns:p14="http://schemas.microsoft.com/office/powerpoint/2010/main" val="20506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Personal Loans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71600"/>
            <a:ext cx="9109075" cy="4700588"/>
          </a:xfrm>
        </p:spPr>
        <p:txBody>
          <a:bodyPr/>
          <a:lstStyle/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A </a:t>
            </a:r>
            <a:r>
              <a:rPr lang="en-US" altLang="en-US" b="1" i="1" dirty="0"/>
              <a:t>personal note </a:t>
            </a:r>
            <a:r>
              <a:rPr lang="en-US" altLang="en-US" dirty="0"/>
              <a:t>is a document (or agreement) that states the terms and conditions of the loan.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Bankers sometimes grant loans without security, but they require the signature of one or more other persons, called </a:t>
            </a:r>
            <a:r>
              <a:rPr lang="en-US" altLang="en-US" b="1" i="1" dirty="0"/>
              <a:t>cosigners</a:t>
            </a:r>
            <a:r>
              <a:rPr lang="en-US" altLang="en-US" dirty="0"/>
              <a:t>, who guarantee the loan will be repaid. </a:t>
            </a:r>
          </a:p>
        </p:txBody>
      </p:sp>
    </p:spTree>
    <p:extLst>
      <p:ext uri="{BB962C8B-B14F-4D97-AF65-F5344CB8AC3E}">
        <p14:creationId xmlns:p14="http://schemas.microsoft.com/office/powerpoint/2010/main" val="59467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 Interest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00808"/>
            <a:ext cx="8970963" cy="437138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b="1" i="1" dirty="0"/>
              <a:t>Interest</a:t>
            </a:r>
            <a:r>
              <a:rPr lang="en-US" altLang="en-US" dirty="0"/>
              <a:t> is the money the borrower pays to use the lender’s money.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b="1" i="1" dirty="0"/>
              <a:t>Simple interest</a:t>
            </a:r>
            <a:r>
              <a:rPr lang="en-US" altLang="en-US" b="1" dirty="0"/>
              <a:t> </a:t>
            </a:r>
            <a:r>
              <a:rPr lang="en-US" altLang="en-US" dirty="0"/>
              <a:t>is based on the entire amount of the loan for the total period of the loan.</a:t>
            </a:r>
          </a:p>
        </p:txBody>
      </p:sp>
    </p:spTree>
    <p:extLst>
      <p:ext uri="{BB962C8B-B14F-4D97-AF65-F5344CB8AC3E}">
        <p14:creationId xmlns:p14="http://schemas.microsoft.com/office/powerpoint/2010/main" val="295905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 Simple Interest Formula</a:t>
            </a: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8246835"/>
              </p:ext>
            </p:extLst>
          </p:nvPr>
        </p:nvGraphicFramePr>
        <p:xfrm>
          <a:off x="1431925" y="1714500"/>
          <a:ext cx="6961188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0" name="Equation" r:id="rId4" imgW="6426000" imgH="1168200" progId="Equation.DSMT4">
                  <p:embed/>
                </p:oleObj>
              </mc:Choice>
              <mc:Fallback>
                <p:oleObj name="Equation" r:id="rId4" imgW="6426000" imgH="1168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1925" y="1714500"/>
                        <a:ext cx="6961188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352800"/>
            <a:ext cx="8894763" cy="2719388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i="1" dirty="0"/>
              <a:t>p</a:t>
            </a:r>
            <a:r>
              <a:rPr lang="en-US" altLang="en-US" dirty="0"/>
              <a:t> is the </a:t>
            </a:r>
            <a:r>
              <a:rPr lang="en-US" altLang="en-US" b="1" dirty="0"/>
              <a:t>principal</a:t>
            </a:r>
            <a:r>
              <a:rPr lang="en-US" altLang="en-US" dirty="0"/>
              <a:t>, the amount of money borrowed or loaned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i="1" dirty="0"/>
              <a:t>r</a:t>
            </a:r>
            <a:r>
              <a:rPr lang="en-US" altLang="en-US" dirty="0"/>
              <a:t> is the rate of interest, as a decimal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i="1" dirty="0"/>
              <a:t>t</a:t>
            </a:r>
            <a:r>
              <a:rPr lang="en-US" altLang="en-US" dirty="0"/>
              <a:t> is the time; days, months, or years</a:t>
            </a:r>
            <a:endParaRPr lang="en-US" altLang="en-US" i="1" dirty="0"/>
          </a:p>
        </p:txBody>
      </p:sp>
    </p:spTree>
    <p:extLst>
      <p:ext uri="{BB962C8B-B14F-4D97-AF65-F5344CB8AC3E}">
        <p14:creationId xmlns:p14="http://schemas.microsoft.com/office/powerpoint/2010/main" val="115367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 Simple Interest Formula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894763" cy="4776788"/>
          </a:xfrm>
        </p:spPr>
        <p:txBody>
          <a:bodyPr/>
          <a:lstStyle/>
          <a:p>
            <a:pPr marL="0" indent="1588">
              <a:lnSpc>
                <a:spcPct val="110000"/>
              </a:lnSpc>
            </a:pPr>
            <a:r>
              <a:rPr lang="en-US" altLang="en-US"/>
              <a:t>The most common type of simple interest is called </a:t>
            </a:r>
            <a:r>
              <a:rPr lang="en-US" altLang="en-US" i="1"/>
              <a:t>ordinary interest</a:t>
            </a:r>
            <a:r>
              <a:rPr lang="en-US" altLang="en-US"/>
              <a:t>. For computing ordinary interest, each month has 30 days and a year has 12 months or 360 days. On the</a:t>
            </a:r>
            <a:r>
              <a:rPr lang="en-US" altLang="en-US" i="1"/>
              <a:t> due date </a:t>
            </a:r>
            <a:r>
              <a:rPr lang="en-US" altLang="en-US"/>
              <a:t>of a </a:t>
            </a:r>
            <a:r>
              <a:rPr lang="en-US" altLang="en-US" i="1"/>
              <a:t>simple interest note </a:t>
            </a:r>
            <a:r>
              <a:rPr lang="en-US" altLang="en-US"/>
              <a:t>the borrower must repay the principal plus the interest.</a:t>
            </a:r>
          </a:p>
        </p:txBody>
      </p:sp>
    </p:spTree>
    <p:extLst>
      <p:ext uri="{BB962C8B-B14F-4D97-AF65-F5344CB8AC3E}">
        <p14:creationId xmlns:p14="http://schemas.microsoft.com/office/powerpoint/2010/main" val="32739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1: New Roof Loan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43000"/>
            <a:ext cx="9109075" cy="4929188"/>
          </a:xfrm>
        </p:spPr>
        <p:txBody>
          <a:bodyPr/>
          <a:lstStyle/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Sherry needs to borrow $6200 to replace the roof on her home. From her credit union, Sherry obtains a 30-month loan with an annual simple interest rate of 5.75%.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a) Calculate the simple interest she is charged on the loan.</a:t>
            </a:r>
            <a:endParaRPr lang="en-US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116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1: New Roof Loan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43000"/>
            <a:ext cx="9109075" cy="4953000"/>
          </a:xfrm>
        </p:spPr>
        <p:txBody>
          <a:bodyPr/>
          <a:lstStyle/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dirty="0">
                <a:solidFill>
                  <a:srgbClr val="A20000"/>
                </a:solidFill>
              </a:rPr>
              <a:t>Solution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a) </a:t>
            </a:r>
            <a:r>
              <a:rPr lang="en-US" altLang="en-US" i="1" dirty="0"/>
              <a:t> p</a:t>
            </a:r>
            <a:r>
              <a:rPr lang="en-US" altLang="en-US" dirty="0"/>
              <a:t> = $6200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i="1" dirty="0"/>
              <a:t>     r </a:t>
            </a:r>
            <a:r>
              <a:rPr lang="en-US" altLang="en-US" dirty="0"/>
              <a:t>= 0.0575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i="1" dirty="0"/>
              <a:t>     t</a:t>
            </a:r>
            <a:r>
              <a:rPr lang="en-US" altLang="en-US" dirty="0"/>
              <a:t> = 30 ÷ 12 = 2.5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i="1" dirty="0"/>
              <a:t>			</a:t>
            </a:r>
            <a:r>
              <a:rPr lang="en-US" altLang="en-US" i="1" dirty="0" err="1"/>
              <a:t>i</a:t>
            </a:r>
            <a:r>
              <a:rPr lang="en-US" altLang="en-US" i="1" dirty="0"/>
              <a:t> </a:t>
            </a:r>
            <a:r>
              <a:rPr lang="en-US" altLang="en-US" dirty="0"/>
              <a:t>= </a:t>
            </a:r>
            <a:r>
              <a:rPr lang="en-US" altLang="en-US" i="1" dirty="0"/>
              <a:t>p </a:t>
            </a:r>
            <a:r>
              <a:rPr lang="en-US" altLang="en-US" dirty="0"/>
              <a:t>×</a:t>
            </a:r>
            <a:r>
              <a:rPr lang="en-US" altLang="en-US" i="1" dirty="0"/>
              <a:t> r </a:t>
            </a:r>
            <a:r>
              <a:rPr lang="en-US" altLang="en-US" dirty="0"/>
              <a:t>×</a:t>
            </a:r>
            <a:r>
              <a:rPr lang="en-US" altLang="en-US" i="1" dirty="0"/>
              <a:t> t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i="1" dirty="0"/>
              <a:t>			  </a:t>
            </a:r>
            <a:r>
              <a:rPr lang="en-US" altLang="en-US" dirty="0"/>
              <a:t>= $6200 × 0.0575 × 2.5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			  = $891.25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The simple interest on $6200 at 5.75% for 30 months is $891.25.</a:t>
            </a:r>
          </a:p>
        </p:txBody>
      </p:sp>
    </p:spTree>
    <p:extLst>
      <p:ext uri="{BB962C8B-B14F-4D97-AF65-F5344CB8AC3E}">
        <p14:creationId xmlns:p14="http://schemas.microsoft.com/office/powerpoint/2010/main" val="73638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/>
    </p:bldLst>
  </p:timing>
</p:sld>
</file>

<file path=ppt/theme/theme1.xml><?xml version="1.0" encoding="utf-8"?>
<a:theme xmlns:a="http://schemas.openxmlformats.org/drawingml/2006/main" name="Pearson_green">
  <a:themeElements>
    <a:clrScheme name="Pearson_green 1">
      <a:dk1>
        <a:srgbClr val="000000"/>
      </a:dk1>
      <a:lt1>
        <a:srgbClr val="FBF5EA"/>
      </a:lt1>
      <a:dk2>
        <a:srgbClr val="008B5D"/>
      </a:dk2>
      <a:lt2>
        <a:srgbClr val="FFFFFF"/>
      </a:lt2>
      <a:accent1>
        <a:srgbClr val="9D1348"/>
      </a:accent1>
      <a:accent2>
        <a:srgbClr val="008B5D"/>
      </a:accent2>
      <a:accent3>
        <a:srgbClr val="FDF9F3"/>
      </a:accent3>
      <a:accent4>
        <a:srgbClr val="000000"/>
      </a:accent4>
      <a:accent5>
        <a:srgbClr val="CCAAB1"/>
      </a:accent5>
      <a:accent6>
        <a:srgbClr val="007D53"/>
      </a:accent6>
      <a:hlink>
        <a:srgbClr val="364395"/>
      </a:hlink>
      <a:folHlink>
        <a:srgbClr val="ED6B06"/>
      </a:folHlink>
    </a:clrScheme>
    <a:fontScheme name="Pearson_green">
      <a:majorFont>
        <a:latin typeface="Verdana"/>
        <a:ea typeface="Arial"/>
        <a:cs typeface="Arial"/>
      </a:majorFont>
      <a:minorFont>
        <a:latin typeface="Verdana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Pearson_green 1">
        <a:dk1>
          <a:srgbClr val="000000"/>
        </a:dk1>
        <a:lt1>
          <a:srgbClr val="FBF5EA"/>
        </a:lt1>
        <a:dk2>
          <a:srgbClr val="008B5D"/>
        </a:dk2>
        <a:lt2>
          <a:srgbClr val="FFFFFF"/>
        </a:lt2>
        <a:accent1>
          <a:srgbClr val="9D1348"/>
        </a:accent1>
        <a:accent2>
          <a:srgbClr val="008B5D"/>
        </a:accent2>
        <a:accent3>
          <a:srgbClr val="FDF9F3"/>
        </a:accent3>
        <a:accent4>
          <a:srgbClr val="000000"/>
        </a:accent4>
        <a:accent5>
          <a:srgbClr val="CCAAB1"/>
        </a:accent5>
        <a:accent6>
          <a:srgbClr val="007D53"/>
        </a:accent6>
        <a:hlink>
          <a:srgbClr val="364395"/>
        </a:hlink>
        <a:folHlink>
          <a:srgbClr val="ED6B0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green 2">
        <a:dk1>
          <a:srgbClr val="000000"/>
        </a:dk1>
        <a:lt1>
          <a:srgbClr val="FBF5EA"/>
        </a:lt1>
        <a:dk2>
          <a:srgbClr val="008B5D"/>
        </a:dk2>
        <a:lt2>
          <a:srgbClr val="FFFFFF"/>
        </a:lt2>
        <a:accent1>
          <a:srgbClr val="008B5D"/>
        </a:accent1>
        <a:accent2>
          <a:srgbClr val="33A27D"/>
        </a:accent2>
        <a:accent3>
          <a:srgbClr val="FDF9F3"/>
        </a:accent3>
        <a:accent4>
          <a:srgbClr val="000000"/>
        </a:accent4>
        <a:accent5>
          <a:srgbClr val="AAC4B6"/>
        </a:accent5>
        <a:accent6>
          <a:srgbClr val="2D9271"/>
        </a:accent6>
        <a:hlink>
          <a:srgbClr val="4CAE8E"/>
        </a:hlink>
        <a:folHlink>
          <a:srgbClr val="66B99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Pearson_green</Template>
  <TotalTime>9363</TotalTime>
  <Words>1410</Words>
  <Application>Microsoft Office PowerPoint</Application>
  <PresentationFormat>A4 Paper (210x297 mm)</PresentationFormat>
  <Paragraphs>146</Paragraphs>
  <Slides>28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Verdana</vt:lpstr>
      <vt:lpstr>Wingdings</vt:lpstr>
      <vt:lpstr>Pearson_green</vt:lpstr>
      <vt:lpstr>Equation</vt:lpstr>
      <vt:lpstr>PowerPoint Presentation</vt:lpstr>
      <vt:lpstr>What You Will Learn</vt:lpstr>
      <vt:lpstr>Personal Loans</vt:lpstr>
      <vt:lpstr>Personal Loans</vt:lpstr>
      <vt:lpstr> Interest</vt:lpstr>
      <vt:lpstr> Simple Interest Formula</vt:lpstr>
      <vt:lpstr> Simple Interest Formula</vt:lpstr>
      <vt:lpstr>Example 1: New Roof Loan</vt:lpstr>
      <vt:lpstr>Example 1: New Roof Loan</vt:lpstr>
      <vt:lpstr>Example 1: New Roof Loan</vt:lpstr>
      <vt:lpstr>Example 1: New Roof Loan</vt:lpstr>
      <vt:lpstr>Discount Notes</vt:lpstr>
      <vt:lpstr>Example 4: True Interest Rate of a Discount Note</vt:lpstr>
      <vt:lpstr>Example 4: True Interest Rate of a Discount Note</vt:lpstr>
      <vt:lpstr>Example 4: True Interest Rate of a Discount Note</vt:lpstr>
      <vt:lpstr>The United States Rule</vt:lpstr>
      <vt:lpstr>The United States Rule</vt:lpstr>
      <vt:lpstr>The United States Rule</vt:lpstr>
      <vt:lpstr>Banker’s Rule</vt:lpstr>
      <vt:lpstr>Banker’s Rule- Table 10.1</vt:lpstr>
      <vt:lpstr>Banker’s Rule- Table 10.1</vt:lpstr>
      <vt:lpstr>Example 8: Using the United States Rule</vt:lpstr>
      <vt:lpstr>Example 8: Using the United States Rule</vt:lpstr>
      <vt:lpstr>Example 8: Using the United States Rule</vt:lpstr>
      <vt:lpstr>Example 8: Using the United States Rule</vt:lpstr>
      <vt:lpstr>Example 8: Using the United States Rule</vt:lpstr>
      <vt:lpstr>Example 8: Using the United States Rule</vt:lpstr>
      <vt:lpstr>Example 8: Using the United States Rule</vt:lpstr>
    </vt:vector>
  </TitlesOfParts>
  <Company>Copyright 2017, 2013, 2009 Pearson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Survey of Mathematics with Applications</dc:title>
  <dc:subject>Chapter 10, Section 2</dc:subject>
  <dc:creator>Angel, Abbott, Runde</dc:creator>
  <dc:description/>
  <cp:lastModifiedBy>Evens Alexis</cp:lastModifiedBy>
  <cp:revision>158</cp:revision>
  <dcterms:created xsi:type="dcterms:W3CDTF">2012-02-09T23:54:34Z</dcterms:created>
  <dcterms:modified xsi:type="dcterms:W3CDTF">2022-10-03T17:09:34Z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_version">
    <vt:lpwstr>v1.0.1</vt:lpwstr>
  </property>
</Properties>
</file>